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4" r:id="rId2"/>
    <p:sldId id="338" r:id="rId3"/>
    <p:sldId id="339" r:id="rId4"/>
    <p:sldId id="340" r:id="rId5"/>
    <p:sldId id="352" r:id="rId6"/>
    <p:sldId id="355" r:id="rId7"/>
    <p:sldId id="351" r:id="rId8"/>
    <p:sldId id="349" r:id="rId9"/>
    <p:sldId id="341" r:id="rId10"/>
    <p:sldId id="343" r:id="rId11"/>
    <p:sldId id="353" r:id="rId12"/>
    <p:sldId id="344" r:id="rId13"/>
    <p:sldId id="345" r:id="rId14"/>
    <p:sldId id="346" r:id="rId15"/>
    <p:sldId id="347" r:id="rId16"/>
    <p:sldId id="348" r:id="rId17"/>
    <p:sldId id="354" r:id="rId18"/>
    <p:sldId id="337" r:id="rId19"/>
    <p:sldId id="280" r:id="rId20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5E"/>
    <a:srgbClr val="009681"/>
    <a:srgbClr val="000000"/>
    <a:srgbClr val="C51F26"/>
    <a:srgbClr val="3752A2"/>
    <a:srgbClr val="008400"/>
    <a:srgbClr val="FF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1" autoAdjust="0"/>
  </p:normalViewPr>
  <p:slideViewPr>
    <p:cSldViewPr>
      <p:cViewPr>
        <p:scale>
          <a:sx n="150" d="100"/>
          <a:sy n="150" d="100"/>
        </p:scale>
        <p:origin x="456" y="-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03.09.2018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4.svg"/><Relationship Id="rId2" Type="http://schemas.openxmlformats.org/officeDocument/2006/relationships/tags" Target="../tags/tag52.xml"/><Relationship Id="rId16" Type="http://schemas.openxmlformats.org/officeDocument/2006/relationships/image" Target="../media/image1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5.tiff"/><Relationship Id="rId10" Type="http://schemas.openxmlformats.org/officeDocument/2006/relationships/tags" Target="../tags/tag60.xml"/><Relationship Id="rId19" Type="http://schemas.openxmlformats.org/officeDocument/2006/relationships/image" Target="../media/image17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34" Type="http://schemas.openxmlformats.org/officeDocument/2006/relationships/image" Target="../media/image19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image" Target="../media/image18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27.jpeg"/><Relationship Id="rId5" Type="http://schemas.openxmlformats.org/officeDocument/2006/relationships/tags" Target="../tags/tag97.xml"/><Relationship Id="rId10" Type="http://schemas.openxmlformats.org/officeDocument/2006/relationships/image" Target="../media/image26.png"/><Relationship Id="rId4" Type="http://schemas.openxmlformats.org/officeDocument/2006/relationships/tags" Target="../tags/tag96.xml"/><Relationship Id="rId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</a:t>
            </a:r>
            <a:r>
              <a:rPr lang="de-DE" sz="1600" dirty="0"/>
              <a:t> 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</a:t>
            </a:r>
          </a:p>
          <a:p>
            <a:pPr algn="ctr"/>
            <a:r>
              <a:rPr lang="de-DE" sz="2600" kern="0" dirty="0"/>
              <a:t>für 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8556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7504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80278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F379190-4A18-467B-8E96-11A5D64CB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41" y="1759609"/>
            <a:ext cx="2888183" cy="3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NMR-Abschirmungskonstanten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r>
              <a:rPr lang="de-DE" sz="1600" dirty="0"/>
              <a:t>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4032448" cy="403244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8B93B361-7C3D-4F46-83F3-8368EDA47B13}"/>
              </a:ext>
            </a:extLst>
          </p:cNvPr>
          <p:cNvSpPr/>
          <p:nvPr/>
        </p:nvSpPr>
        <p:spPr>
          <a:xfrm>
            <a:off x="1043608" y="184482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3" name="Gruppieren 1082">
            <a:extLst>
              <a:ext uri="{FF2B5EF4-FFF2-40B4-BE49-F238E27FC236}">
                <a16:creationId xmlns:a16="http://schemas.microsoft.com/office/drawing/2014/main" id="{0AA85C11-396C-4AD6-877B-67272518AB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361" y="2588841"/>
            <a:ext cx="982663" cy="201613"/>
            <a:chOff x="2541588" y="2540000"/>
            <a:chExt cx="982663" cy="201613"/>
          </a:xfrm>
        </p:grpSpPr>
        <p:sp>
          <p:nvSpPr>
            <p:cNvPr id="1071" name="Freeform 84">
              <a:extLst>
                <a:ext uri="{FF2B5EF4-FFF2-40B4-BE49-F238E27FC236}">
                  <a16:creationId xmlns:a16="http://schemas.microsoft.com/office/drawing/2014/main" id="{ED68D0AE-60B1-4C7D-A453-71A469C335D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41588" y="2540000"/>
              <a:ext cx="42863" cy="190500"/>
            </a:xfrm>
            <a:custGeom>
              <a:avLst/>
              <a:gdLst>
                <a:gd name="T0" fmla="*/ 126 w 126"/>
                <a:gd name="T1" fmla="*/ 541 h 547"/>
                <a:gd name="T2" fmla="*/ 117 w 126"/>
                <a:gd name="T3" fmla="*/ 529 h 547"/>
                <a:gd name="T4" fmla="*/ 31 w 126"/>
                <a:gd name="T5" fmla="*/ 273 h 547"/>
                <a:gd name="T6" fmla="*/ 119 w 126"/>
                <a:gd name="T7" fmla="*/ 15 h 547"/>
                <a:gd name="T8" fmla="*/ 126 w 126"/>
                <a:gd name="T9" fmla="*/ 6 h 547"/>
                <a:gd name="T10" fmla="*/ 121 w 126"/>
                <a:gd name="T11" fmla="*/ 0 h 547"/>
                <a:gd name="T12" fmla="*/ 34 w 126"/>
                <a:gd name="T13" fmla="*/ 107 h 547"/>
                <a:gd name="T14" fmla="*/ 0 w 126"/>
                <a:gd name="T15" fmla="*/ 273 h 547"/>
                <a:gd name="T16" fmla="*/ 36 w 126"/>
                <a:gd name="T17" fmla="*/ 444 h 547"/>
                <a:gd name="T18" fmla="*/ 121 w 126"/>
                <a:gd name="T19" fmla="*/ 547 h 547"/>
                <a:gd name="T20" fmla="*/ 126 w 126"/>
                <a:gd name="T21" fmla="*/ 54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7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4"/>
                  </a:cubicBezTo>
                  <a:cubicBezTo>
                    <a:pt x="68" y="511"/>
                    <a:pt x="115" y="547"/>
                    <a:pt x="121" y="547"/>
                  </a:cubicBezTo>
                  <a:cubicBezTo>
                    <a:pt x="124" y="547"/>
                    <a:pt x="126" y="545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2" name="Freeform 85">
              <a:extLst>
                <a:ext uri="{FF2B5EF4-FFF2-40B4-BE49-F238E27FC236}">
                  <a16:creationId xmlns:a16="http://schemas.microsoft.com/office/drawing/2014/main" id="{1301BC71-B06D-4177-AC0D-F8BCAFF18E9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0032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3" name="Freeform 86">
              <a:extLst>
                <a:ext uri="{FF2B5EF4-FFF2-40B4-BE49-F238E27FC236}">
                  <a16:creationId xmlns:a16="http://schemas.microsoft.com/office/drawing/2014/main" id="{2D878101-B04E-4E12-9F5F-C13E6ED635D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14626" y="2649538"/>
              <a:ext cx="77788" cy="92075"/>
            </a:xfrm>
            <a:custGeom>
              <a:avLst/>
              <a:gdLst>
                <a:gd name="T0" fmla="*/ 84 w 230"/>
                <a:gd name="T1" fmla="*/ 35 h 262"/>
                <a:gd name="T2" fmla="*/ 89 w 230"/>
                <a:gd name="T3" fmla="*/ 12 h 262"/>
                <a:gd name="T4" fmla="*/ 76 w 230"/>
                <a:gd name="T5" fmla="*/ 0 h 262"/>
                <a:gd name="T6" fmla="*/ 57 w 230"/>
                <a:gd name="T7" fmla="*/ 19 h 262"/>
                <a:gd name="T8" fmla="*/ 2 w 230"/>
                <a:gd name="T9" fmla="*/ 240 h 262"/>
                <a:gd name="T10" fmla="*/ 0 w 230"/>
                <a:gd name="T11" fmla="*/ 249 h 262"/>
                <a:gd name="T12" fmla="*/ 13 w 230"/>
                <a:gd name="T13" fmla="*/ 262 h 262"/>
                <a:gd name="T14" fmla="*/ 30 w 230"/>
                <a:gd name="T15" fmla="*/ 251 h 262"/>
                <a:gd name="T16" fmla="*/ 50 w 230"/>
                <a:gd name="T17" fmla="*/ 168 h 262"/>
                <a:gd name="T18" fmla="*/ 91 w 230"/>
                <a:gd name="T19" fmla="*/ 180 h 262"/>
                <a:gd name="T20" fmla="*/ 146 w 230"/>
                <a:gd name="T21" fmla="*/ 151 h 262"/>
                <a:gd name="T22" fmla="*/ 185 w 230"/>
                <a:gd name="T23" fmla="*/ 180 h 262"/>
                <a:gd name="T24" fmla="*/ 216 w 230"/>
                <a:gd name="T25" fmla="*/ 158 h 262"/>
                <a:gd name="T26" fmla="*/ 230 w 230"/>
                <a:gd name="T27" fmla="*/ 119 h 262"/>
                <a:gd name="T28" fmla="*/ 223 w 230"/>
                <a:gd name="T29" fmla="*/ 114 h 262"/>
                <a:gd name="T30" fmla="*/ 215 w 230"/>
                <a:gd name="T31" fmla="*/ 126 h 262"/>
                <a:gd name="T32" fmla="*/ 187 w 230"/>
                <a:gd name="T33" fmla="*/ 169 h 262"/>
                <a:gd name="T34" fmla="*/ 174 w 230"/>
                <a:gd name="T35" fmla="*/ 150 h 262"/>
                <a:gd name="T36" fmla="*/ 181 w 230"/>
                <a:gd name="T37" fmla="*/ 114 h 262"/>
                <a:gd name="T38" fmla="*/ 191 w 230"/>
                <a:gd name="T39" fmla="*/ 74 h 262"/>
                <a:gd name="T40" fmla="*/ 199 w 230"/>
                <a:gd name="T41" fmla="*/ 43 h 262"/>
                <a:gd name="T42" fmla="*/ 205 w 230"/>
                <a:gd name="T43" fmla="*/ 16 h 262"/>
                <a:gd name="T44" fmla="*/ 192 w 230"/>
                <a:gd name="T45" fmla="*/ 4 h 262"/>
                <a:gd name="T46" fmla="*/ 171 w 230"/>
                <a:gd name="T47" fmla="*/ 32 h 262"/>
                <a:gd name="T48" fmla="*/ 163 w 230"/>
                <a:gd name="T49" fmla="*/ 65 h 262"/>
                <a:gd name="T50" fmla="*/ 151 w 230"/>
                <a:gd name="T51" fmla="*/ 115 h 262"/>
                <a:gd name="T52" fmla="*/ 147 w 230"/>
                <a:gd name="T53" fmla="*/ 131 h 262"/>
                <a:gd name="T54" fmla="*/ 126 w 230"/>
                <a:gd name="T55" fmla="*/ 156 h 262"/>
                <a:gd name="T56" fmla="*/ 93 w 230"/>
                <a:gd name="T57" fmla="*/ 169 h 262"/>
                <a:gd name="T58" fmla="*/ 61 w 230"/>
                <a:gd name="T59" fmla="*/ 134 h 262"/>
                <a:gd name="T60" fmla="*/ 67 w 230"/>
                <a:gd name="T61" fmla="*/ 102 h 262"/>
                <a:gd name="T62" fmla="*/ 84 w 230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2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4"/>
                    <a:pt x="83" y="0"/>
                    <a:pt x="76" y="0"/>
                  </a:cubicBezTo>
                  <a:cubicBezTo>
                    <a:pt x="62" y="0"/>
                    <a:pt x="59" y="13"/>
                    <a:pt x="57" y="19"/>
                  </a:cubicBezTo>
                  <a:lnTo>
                    <a:pt x="2" y="240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30" y="251"/>
                  </a:cubicBezTo>
                  <a:cubicBezTo>
                    <a:pt x="31" y="248"/>
                    <a:pt x="42" y="200"/>
                    <a:pt x="50" y="168"/>
                  </a:cubicBezTo>
                  <a:cubicBezTo>
                    <a:pt x="57" y="173"/>
                    <a:pt x="71" y="180"/>
                    <a:pt x="91" y="180"/>
                  </a:cubicBezTo>
                  <a:cubicBezTo>
                    <a:pt x="124" y="180"/>
                    <a:pt x="145" y="153"/>
                    <a:pt x="146" y="151"/>
                  </a:cubicBezTo>
                  <a:cubicBezTo>
                    <a:pt x="154" y="179"/>
                    <a:pt x="181" y="180"/>
                    <a:pt x="185" y="180"/>
                  </a:cubicBezTo>
                  <a:cubicBezTo>
                    <a:pt x="204" y="180"/>
                    <a:pt x="213" y="165"/>
                    <a:pt x="216" y="158"/>
                  </a:cubicBezTo>
                  <a:cubicBezTo>
                    <a:pt x="224" y="143"/>
                    <a:pt x="230" y="120"/>
                    <a:pt x="230" y="119"/>
                  </a:cubicBezTo>
                  <a:cubicBezTo>
                    <a:pt x="230" y="116"/>
                    <a:pt x="228" y="114"/>
                    <a:pt x="223" y="114"/>
                  </a:cubicBezTo>
                  <a:cubicBezTo>
                    <a:pt x="218" y="114"/>
                    <a:pt x="218" y="116"/>
                    <a:pt x="215" y="126"/>
                  </a:cubicBezTo>
                  <a:cubicBezTo>
                    <a:pt x="210" y="148"/>
                    <a:pt x="202" y="169"/>
                    <a:pt x="187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4"/>
                  </a:cubicBezTo>
                  <a:lnTo>
                    <a:pt x="191" y="74"/>
                  </a:lnTo>
                  <a:cubicBezTo>
                    <a:pt x="194" y="63"/>
                    <a:pt x="196" y="55"/>
                    <a:pt x="199" y="43"/>
                  </a:cubicBezTo>
                  <a:cubicBezTo>
                    <a:pt x="201" y="34"/>
                    <a:pt x="205" y="19"/>
                    <a:pt x="205" y="16"/>
                  </a:cubicBezTo>
                  <a:cubicBezTo>
                    <a:pt x="205" y="6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1" y="115"/>
                  </a:lnTo>
                  <a:lnTo>
                    <a:pt x="147" y="131"/>
                  </a:lnTo>
                  <a:cubicBezTo>
                    <a:pt x="146" y="133"/>
                    <a:pt x="135" y="148"/>
                    <a:pt x="126" y="156"/>
                  </a:cubicBezTo>
                  <a:cubicBezTo>
                    <a:pt x="119" y="161"/>
                    <a:pt x="108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5" y="112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4" name="Freeform 87">
              <a:extLst>
                <a:ext uri="{FF2B5EF4-FFF2-40B4-BE49-F238E27FC236}">
                  <a16:creationId xmlns:a16="http://schemas.microsoft.com/office/drawing/2014/main" id="{430A3AB4-5760-40DA-9CCB-AD832B94E4C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09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5" name="Freeform 88">
              <a:extLst>
                <a:ext uri="{FF2B5EF4-FFF2-40B4-BE49-F238E27FC236}">
                  <a16:creationId xmlns:a16="http://schemas.microsoft.com/office/drawing/2014/main" id="{7332D119-F4A6-46F2-AD44-66E789465CC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7351" y="2649538"/>
              <a:ext cx="66675" cy="61913"/>
            </a:xfrm>
            <a:custGeom>
              <a:avLst/>
              <a:gdLst>
                <a:gd name="T0" fmla="*/ 70 w 198"/>
                <a:gd name="T1" fmla="*/ 12 h 176"/>
                <a:gd name="T2" fmla="*/ 71 w 198"/>
                <a:gd name="T3" fmla="*/ 6 h 176"/>
                <a:gd name="T4" fmla="*/ 65 w 198"/>
                <a:gd name="T5" fmla="*/ 0 h 176"/>
                <a:gd name="T6" fmla="*/ 12 w 198"/>
                <a:gd name="T7" fmla="*/ 4 h 176"/>
                <a:gd name="T8" fmla="*/ 7 w 198"/>
                <a:gd name="T9" fmla="*/ 12 h 176"/>
                <a:gd name="T10" fmla="*/ 17 w 198"/>
                <a:gd name="T11" fmla="*/ 18 h 176"/>
                <a:gd name="T12" fmla="*/ 36 w 198"/>
                <a:gd name="T13" fmla="*/ 23 h 176"/>
                <a:gd name="T14" fmla="*/ 29 w 198"/>
                <a:gd name="T15" fmla="*/ 53 h 176"/>
                <a:gd name="T16" fmla="*/ 19 w 198"/>
                <a:gd name="T17" fmla="*/ 94 h 176"/>
                <a:gd name="T18" fmla="*/ 5 w 198"/>
                <a:gd name="T19" fmla="*/ 151 h 176"/>
                <a:gd name="T20" fmla="*/ 0 w 198"/>
                <a:gd name="T21" fmla="*/ 170 h 176"/>
                <a:gd name="T22" fmla="*/ 8 w 198"/>
                <a:gd name="T23" fmla="*/ 176 h 176"/>
                <a:gd name="T24" fmla="*/ 14 w 198"/>
                <a:gd name="T25" fmla="*/ 176 h 176"/>
                <a:gd name="T26" fmla="*/ 135 w 198"/>
                <a:gd name="T27" fmla="*/ 116 h 176"/>
                <a:gd name="T28" fmla="*/ 198 w 198"/>
                <a:gd name="T29" fmla="*/ 12 h 176"/>
                <a:gd name="T30" fmla="*/ 185 w 198"/>
                <a:gd name="T31" fmla="*/ 0 h 176"/>
                <a:gd name="T32" fmla="*/ 168 w 198"/>
                <a:gd name="T33" fmla="*/ 15 h 176"/>
                <a:gd name="T34" fmla="*/ 33 w 198"/>
                <a:gd name="T35" fmla="*/ 160 h 176"/>
                <a:gd name="T36" fmla="*/ 70 w 198"/>
                <a:gd name="T37" fmla="*/ 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6">
                  <a:moveTo>
                    <a:pt x="70" y="12"/>
                  </a:moveTo>
                  <a:cubicBezTo>
                    <a:pt x="70" y="10"/>
                    <a:pt x="71" y="8"/>
                    <a:pt x="71" y="6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4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8"/>
                    <a:pt x="12" y="18"/>
                    <a:pt x="17" y="18"/>
                  </a:cubicBezTo>
                  <a:cubicBezTo>
                    <a:pt x="26" y="18"/>
                    <a:pt x="36" y="18"/>
                    <a:pt x="36" y="23"/>
                  </a:cubicBezTo>
                  <a:cubicBezTo>
                    <a:pt x="36" y="26"/>
                    <a:pt x="32" y="43"/>
                    <a:pt x="29" y="53"/>
                  </a:cubicBezTo>
                  <a:cubicBezTo>
                    <a:pt x="27" y="61"/>
                    <a:pt x="21" y="88"/>
                    <a:pt x="19" y="94"/>
                  </a:cubicBezTo>
                  <a:lnTo>
                    <a:pt x="5" y="151"/>
                  </a:lnTo>
                  <a:cubicBezTo>
                    <a:pt x="3" y="158"/>
                    <a:pt x="0" y="169"/>
                    <a:pt x="0" y="170"/>
                  </a:cubicBezTo>
                  <a:cubicBezTo>
                    <a:pt x="0" y="176"/>
                    <a:pt x="6" y="176"/>
                    <a:pt x="8" y="176"/>
                  </a:cubicBezTo>
                  <a:lnTo>
                    <a:pt x="14" y="176"/>
                  </a:lnTo>
                  <a:cubicBezTo>
                    <a:pt x="51" y="170"/>
                    <a:pt x="96" y="151"/>
                    <a:pt x="135" y="116"/>
                  </a:cubicBezTo>
                  <a:cubicBezTo>
                    <a:pt x="190" y="67"/>
                    <a:pt x="198" y="14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8"/>
                    <a:pt x="33" y="160"/>
                  </a:cubicBezTo>
                  <a:lnTo>
                    <a:pt x="70" y="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6" name="Freeform 89">
              <a:extLst>
                <a:ext uri="{FF2B5EF4-FFF2-40B4-BE49-F238E27FC236}">
                  <a16:creationId xmlns:a16="http://schemas.microsoft.com/office/drawing/2014/main" id="{11B6A654-277D-45FA-95A1-B0D21A2303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28951" y="2540000"/>
              <a:ext cx="7938" cy="190500"/>
            </a:xfrm>
            <a:custGeom>
              <a:avLst/>
              <a:gdLst>
                <a:gd name="T0" fmla="*/ 21 w 21"/>
                <a:gd name="T1" fmla="*/ 20 h 546"/>
                <a:gd name="T2" fmla="*/ 11 w 21"/>
                <a:gd name="T3" fmla="*/ 0 h 546"/>
                <a:gd name="T4" fmla="*/ 0 w 21"/>
                <a:gd name="T5" fmla="*/ 20 h 546"/>
                <a:gd name="T6" fmla="*/ 0 w 21"/>
                <a:gd name="T7" fmla="*/ 527 h 546"/>
                <a:gd name="T8" fmla="*/ 11 w 21"/>
                <a:gd name="T9" fmla="*/ 546 h 546"/>
                <a:gd name="T10" fmla="*/ 21 w 21"/>
                <a:gd name="T11" fmla="*/ 527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7"/>
                  </a:lnTo>
                  <a:cubicBezTo>
                    <a:pt x="0" y="537"/>
                    <a:pt x="0" y="546"/>
                    <a:pt x="11" y="546"/>
                  </a:cubicBezTo>
                  <a:cubicBezTo>
                    <a:pt x="21" y="546"/>
                    <a:pt x="21" y="537"/>
                    <a:pt x="21" y="527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7" name="Freeform 90">
              <a:extLst>
                <a:ext uri="{FF2B5EF4-FFF2-40B4-BE49-F238E27FC236}">
                  <a16:creationId xmlns:a16="http://schemas.microsoft.com/office/drawing/2014/main" id="{7139396F-D0AC-4BB1-AF55-303B17F8C7F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063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8" name="Freeform 91">
              <a:extLst>
                <a:ext uri="{FF2B5EF4-FFF2-40B4-BE49-F238E27FC236}">
                  <a16:creationId xmlns:a16="http://schemas.microsoft.com/office/drawing/2014/main" id="{9FF07512-3B28-4855-8DCE-11725862F54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181351" y="2649538"/>
              <a:ext cx="71438" cy="63500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2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6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1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9" name="Freeform 92">
              <a:extLst>
                <a:ext uri="{FF2B5EF4-FFF2-40B4-BE49-F238E27FC236}">
                  <a16:creationId xmlns:a16="http://schemas.microsoft.com/office/drawing/2014/main" id="{8DA147AB-9C43-4749-8C13-4E15660CC8F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270251" y="2598738"/>
              <a:ext cx="103188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0 w 307"/>
                <a:gd name="T5" fmla="*/ 6 h 354"/>
                <a:gd name="T6" fmla="*/ 291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2 w 307"/>
                <a:gd name="T17" fmla="*/ 42 h 354"/>
                <a:gd name="T18" fmla="*/ 30 w 307"/>
                <a:gd name="T19" fmla="*/ 36 h 354"/>
                <a:gd name="T20" fmla="*/ 58 w 307"/>
                <a:gd name="T21" fmla="*/ 12 h 354"/>
                <a:gd name="T22" fmla="*/ 100 w 307"/>
                <a:gd name="T23" fmla="*/ 78 h 354"/>
                <a:gd name="T24" fmla="*/ 135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6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4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0" y="6"/>
                  </a:cubicBezTo>
                  <a:cubicBezTo>
                    <a:pt x="297" y="6"/>
                    <a:pt x="295" y="9"/>
                    <a:pt x="291" y="13"/>
                  </a:cubicBezTo>
                  <a:lnTo>
                    <a:pt x="167" y="152"/>
                  </a:lnTo>
                  <a:cubicBezTo>
                    <a:pt x="145" y="83"/>
                    <a:pt x="140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0" y="0"/>
                    <a:pt x="16" y="29"/>
                    <a:pt x="16" y="36"/>
                  </a:cubicBezTo>
                  <a:cubicBezTo>
                    <a:pt x="16" y="37"/>
                    <a:pt x="16" y="42"/>
                    <a:pt x="22" y="42"/>
                  </a:cubicBezTo>
                  <a:cubicBezTo>
                    <a:pt x="27" y="42"/>
                    <a:pt x="28" y="39"/>
                    <a:pt x="30" y="36"/>
                  </a:cubicBezTo>
                  <a:cubicBezTo>
                    <a:pt x="38" y="15"/>
                    <a:pt x="55" y="12"/>
                    <a:pt x="58" y="12"/>
                  </a:cubicBezTo>
                  <a:cubicBezTo>
                    <a:pt x="75" y="12"/>
                    <a:pt x="91" y="54"/>
                    <a:pt x="100" y="78"/>
                  </a:cubicBezTo>
                  <a:cubicBezTo>
                    <a:pt x="118" y="121"/>
                    <a:pt x="135" y="185"/>
                    <a:pt x="135" y="186"/>
                  </a:cubicBezTo>
                  <a:cubicBezTo>
                    <a:pt x="135" y="187"/>
                    <a:pt x="135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6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7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6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4" y="312"/>
                  </a:cubicBezTo>
                  <a:cubicBezTo>
                    <a:pt x="279" y="312"/>
                    <a:pt x="278" y="315"/>
                    <a:pt x="277" y="320"/>
                  </a:cubicBezTo>
                  <a:cubicBezTo>
                    <a:pt x="272" y="333"/>
                    <a:pt x="258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0" name="Freeform 93">
              <a:extLst>
                <a:ext uri="{FF2B5EF4-FFF2-40B4-BE49-F238E27FC236}">
                  <a16:creationId xmlns:a16="http://schemas.microsoft.com/office/drawing/2014/main" id="{F8AF687E-0548-4D96-B646-3A7908BEF1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87726" y="2617788"/>
              <a:ext cx="69850" cy="98425"/>
            </a:xfrm>
            <a:custGeom>
              <a:avLst/>
              <a:gdLst>
                <a:gd name="T0" fmla="*/ 128 w 210"/>
                <a:gd name="T1" fmla="*/ 162 h 282"/>
                <a:gd name="T2" fmla="*/ 171 w 210"/>
                <a:gd name="T3" fmla="*/ 271 h 282"/>
                <a:gd name="T4" fmla="*/ 196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4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5 h 282"/>
                <a:gd name="T18" fmla="*/ 53 w 210"/>
                <a:gd name="T19" fmla="*/ 11 h 282"/>
                <a:gd name="T20" fmla="*/ 78 w 210"/>
                <a:gd name="T21" fmla="*/ 36 h 282"/>
                <a:gd name="T22" fmla="*/ 107 w 210"/>
                <a:gd name="T23" fmla="*/ 108 h 282"/>
                <a:gd name="T24" fmla="*/ 122 w 210"/>
                <a:gd name="T25" fmla="*/ 148 h 282"/>
                <a:gd name="T26" fmla="*/ 8 w 210"/>
                <a:gd name="T27" fmla="*/ 254 h 282"/>
                <a:gd name="T28" fmla="*/ 0 w 210"/>
                <a:gd name="T29" fmla="*/ 268 h 282"/>
                <a:gd name="T30" fmla="*/ 14 w 210"/>
                <a:gd name="T31" fmla="*/ 282 h 282"/>
                <a:gd name="T32" fmla="*/ 28 w 210"/>
                <a:gd name="T33" fmla="*/ 273 h 282"/>
                <a:gd name="T34" fmla="*/ 128 w 210"/>
                <a:gd name="T35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2"/>
                  </a:moveTo>
                  <a:cubicBezTo>
                    <a:pt x="143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6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10" y="273"/>
                    <a:pt x="208" y="272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9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1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4" y="282"/>
                  </a:cubicBezTo>
                  <a:cubicBezTo>
                    <a:pt x="19" y="282"/>
                    <a:pt x="25" y="277"/>
                    <a:pt x="28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1" name="Freeform 94">
              <a:extLst>
                <a:ext uri="{FF2B5EF4-FFF2-40B4-BE49-F238E27FC236}">
                  <a16:creationId xmlns:a16="http://schemas.microsoft.com/office/drawing/2014/main" id="{EBF6BA3E-5C54-4430-9A13-97116267377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81388" y="2540000"/>
              <a:ext cx="42863" cy="19050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2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2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C1DE482E-F1EE-489B-AC83-BC4111574C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24" y="2407881"/>
            <a:ext cx="3227084" cy="6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dirty="0"/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b="1" dirty="0"/>
              <a:t>CPU Zeit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gesamt		Beschleunigung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Energie (MARI-</a:t>
            </a:r>
            <a:r>
              <a:rPr lang="de-DE" sz="1600" i="1" dirty="0"/>
              <a:t>J</a:t>
            </a:r>
            <a:r>
              <a:rPr lang="de-DE" sz="1600" dirty="0"/>
              <a:t>)	9.9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43.2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10.7 h		4.0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7.6 h		5.7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Coulombteil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36.5h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3.4 h		10.6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0.3 h		120.7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4701"/>
            <a:ext cx="5004048" cy="36893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236"/>
            <a:ext cx="5004048" cy="3689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07" y="844701"/>
            <a:ext cx="5004048" cy="3689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644383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					6-31G*-Basis</a:t>
            </a:r>
          </a:p>
          <a:p>
            <a:pPr marL="0" indent="0">
              <a:buNone/>
            </a:pPr>
            <a:r>
              <a:rPr lang="de-DE" sz="1600" dirty="0"/>
              <a:t>					def2-SV(P)-Auxiliarbasis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größtes System mit TURBOMOLE: 						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=128, 2691 Atome, 23699 Basisfunktionen</a:t>
            </a:r>
          </a:p>
          <a:p>
            <a:pPr marL="0" indent="0">
              <a:buNone/>
            </a:pPr>
            <a:r>
              <a:rPr lang="de-DE" sz="1600" dirty="0"/>
              <a:t>					51 h auf einer CPU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633526"/>
            <a:ext cx="8356600" cy="6676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138"/>
            <a:ext cx="5004048" cy="3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192" y="2612457"/>
            <a:ext cx="2075735" cy="314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3877799" cy="289420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00F2A7-9764-46AF-946E-32875DAFFA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28184" y="1102097"/>
            <a:ext cx="370345" cy="540000"/>
            <a:chOff x="2540000" y="2540000"/>
            <a:chExt cx="284163" cy="414338"/>
          </a:xfrm>
        </p:grpSpPr>
        <p:sp>
          <p:nvSpPr>
            <p:cNvPr id="14" name="Freeform 7 1 2">
              <a:extLst>
                <a:ext uri="{FF2B5EF4-FFF2-40B4-BE49-F238E27FC236}">
                  <a16:creationId xmlns:a16="http://schemas.microsoft.com/office/drawing/2014/main" id="{F1662F22-F6DC-4750-8E19-44D8A0A07BB9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 1 2">
              <a:extLst>
                <a:ext uri="{FF2B5EF4-FFF2-40B4-BE49-F238E27FC236}">
                  <a16:creationId xmlns:a16="http://schemas.microsoft.com/office/drawing/2014/main" id="{DD89E1F1-C964-42A1-AA88-2BEF8839C15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9 1 2">
              <a:extLst>
                <a:ext uri="{FF2B5EF4-FFF2-40B4-BE49-F238E27FC236}">
                  <a16:creationId xmlns:a16="http://schemas.microsoft.com/office/drawing/2014/main" id="{9D6D230F-2FDC-4BF0-A44E-7C625305558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 1 2">
              <a:extLst>
                <a:ext uri="{FF2B5EF4-FFF2-40B4-BE49-F238E27FC236}">
                  <a16:creationId xmlns:a16="http://schemas.microsoft.com/office/drawing/2014/main" id="{815EBC91-97D3-4BAA-85CD-30D421A288B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 1 2">
              <a:extLst>
                <a:ext uri="{FF2B5EF4-FFF2-40B4-BE49-F238E27FC236}">
                  <a16:creationId xmlns:a16="http://schemas.microsoft.com/office/drawing/2014/main" id="{B4C9EC88-8510-48EF-A9F7-2EC6CA48C6A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 1 2">
              <a:extLst>
                <a:ext uri="{FF2B5EF4-FFF2-40B4-BE49-F238E27FC236}">
                  <a16:creationId xmlns:a16="http://schemas.microsoft.com/office/drawing/2014/main" id="{7534E8F6-DA81-4777-8AE4-35FA4B8FA6B7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1499.45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19467"/>
  <p:tag name="ORIGINALWIDTH" val="42.9861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.3135"/>
  <p:tag name="ORIGINALWIDTH" val="2288.5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8"/>
  <p:tag name="IGUANATEXCURSOR" val="793"/>
  <p:tag name="TRANSPARENCY" val="Wahr"/>
  <p:tag name="FILENAME" val=""/>
  <p:tag name="LATEXENGINEID" val="1"/>
  <p:tag name="TEMPFOLDER" val="c:\temp\"/>
  <p:tag name="LATEXFORMHEIGHT" val="457.5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3.4028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0.3472441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778"/>
  <p:tag name="ORIGINALWIDTH" val="3.125022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13911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5556"/>
  <p:tag name="ORIGINALWIDTH" val="3.055556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804</Words>
  <Application>Microsoft Office PowerPoint</Application>
  <PresentationFormat>Bildschirmpräsentation (4:3)</PresentationFormat>
  <Paragraphs>298</Paragraphs>
  <Slides>19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Anwendung: [Hg8Te8(Te2)4]8– 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Zusammenfassung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564</cp:revision>
  <cp:lastPrinted>2018-05-08T09:30:48Z</cp:lastPrinted>
  <dcterms:created xsi:type="dcterms:W3CDTF">2015-12-26T12:20:34Z</dcterms:created>
  <dcterms:modified xsi:type="dcterms:W3CDTF">2018-09-03T18:14:58Z</dcterms:modified>
</cp:coreProperties>
</file>